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1756" r:id="rId2"/>
    <p:sldId id="2080" r:id="rId3"/>
    <p:sldId id="1933" r:id="rId4"/>
    <p:sldId id="1950" r:id="rId5"/>
    <p:sldId id="2056" r:id="rId6"/>
    <p:sldId id="2055" r:id="rId7"/>
    <p:sldId id="2072" r:id="rId8"/>
    <p:sldId id="1990" r:id="rId9"/>
    <p:sldId id="2059" r:id="rId10"/>
    <p:sldId id="2060" r:id="rId11"/>
    <p:sldId id="2062" r:id="rId12"/>
    <p:sldId id="2044" r:id="rId13"/>
    <p:sldId id="2057" r:id="rId14"/>
    <p:sldId id="2063" r:id="rId15"/>
    <p:sldId id="1977" r:id="rId16"/>
    <p:sldId id="2076" r:id="rId17"/>
    <p:sldId id="2077" r:id="rId18"/>
    <p:sldId id="2065" r:id="rId19"/>
    <p:sldId id="2066" r:id="rId20"/>
    <p:sldId id="2067" r:id="rId21"/>
    <p:sldId id="2068" r:id="rId22"/>
    <p:sldId id="2003" r:id="rId23"/>
    <p:sldId id="1992" r:id="rId24"/>
    <p:sldId id="2034" r:id="rId25"/>
    <p:sldId id="2078" r:id="rId26"/>
    <p:sldId id="2081" r:id="rId27"/>
    <p:sldId id="2082" r:id="rId28"/>
    <p:sldId id="2083" r:id="rId29"/>
    <p:sldId id="2084" r:id="rId30"/>
    <p:sldId id="2085" r:id="rId31"/>
    <p:sldId id="2086" r:id="rId32"/>
    <p:sldId id="2087" r:id="rId33"/>
    <p:sldId id="2088" r:id="rId34"/>
    <p:sldId id="2089" r:id="rId35"/>
    <p:sldId id="2035" r:id="rId36"/>
    <p:sldId id="2036" r:id="rId37"/>
    <p:sldId id="2038" r:id="rId38"/>
    <p:sldId id="2039" r:id="rId39"/>
    <p:sldId id="2040" r:id="rId40"/>
    <p:sldId id="2041" r:id="rId41"/>
    <p:sldId id="2042" r:id="rId42"/>
    <p:sldId id="2043" r:id="rId43"/>
    <p:sldId id="2024" r:id="rId44"/>
    <p:sldId id="2025" r:id="rId45"/>
    <p:sldId id="2026" r:id="rId46"/>
    <p:sldId id="2028" r:id="rId47"/>
    <p:sldId id="2029" r:id="rId48"/>
    <p:sldId id="2030" r:id="rId49"/>
    <p:sldId id="2031" r:id="rId50"/>
    <p:sldId id="2032" r:id="rId51"/>
    <p:sldId id="2033" r:id="rId52"/>
    <p:sldId id="2016" r:id="rId53"/>
    <p:sldId id="2017" r:id="rId54"/>
    <p:sldId id="2018" r:id="rId55"/>
    <p:sldId id="2019" r:id="rId56"/>
    <p:sldId id="2020" r:id="rId57"/>
    <p:sldId id="2021" r:id="rId58"/>
    <p:sldId id="2022" r:id="rId59"/>
    <p:sldId id="2023" r:id="rId60"/>
    <p:sldId id="2069" r:id="rId61"/>
    <p:sldId id="2071" r:id="rId62"/>
    <p:sldId id="2070" r:id="rId63"/>
    <p:sldId id="2075" r:id="rId64"/>
    <p:sldId id="2074" r:id="rId65"/>
    <p:sldId id="1953" r:id="rId66"/>
  </p:sldIdLst>
  <p:sldSz cx="9906000" cy="6858000" type="A4"/>
  <p:notesSz cx="7010400" cy="9236075"/>
  <p:embeddedFontLst>
    <p:embeddedFont>
      <p:font typeface="나눔고딕 Bold" panose="020B0604020202020204" charset="-127"/>
      <p:bold r:id="rId69"/>
    </p:embeddedFont>
    <p:embeddedFont>
      <p:font typeface="바탕" panose="02030600000101010101" pitchFamily="18" charset="-127"/>
      <p:regular r:id="rId70"/>
    </p:embeddedFont>
    <p:embeddedFont>
      <p:font typeface="맑은 고딕" panose="020B0503020000020004" pitchFamily="34" charset="-127"/>
      <p:regular r:id="rId71"/>
      <p:bold r:id="rId72"/>
    </p:embeddedFont>
    <p:embeddedFont>
      <p:font typeface="Segoe UI Light" panose="020B0502040204020203" pitchFamily="34" charset="0"/>
      <p:regular r:id="rId73"/>
      <p:italic r:id="rId74"/>
    </p:embeddedFont>
    <p:embeddedFont>
      <p:font typeface="Segoe UI" panose="020B0502040204020203" pitchFamily="34" charset="0"/>
      <p:regular r:id="rId75"/>
      <p:bold r:id="rId76"/>
      <p:italic r:id="rId77"/>
      <p:boldItalic r:id="rId78"/>
    </p:embeddedFont>
    <p:embeddedFont>
      <p:font typeface="휴먼옛체" panose="020B0600000101010101" charset="-127"/>
      <p:regular r:id="rId79"/>
    </p:embeddedFont>
    <p:embeddedFont>
      <p:font typeface="굴림" panose="020B0600000101010101" pitchFamily="34" charset="-127"/>
      <p:regular r:id="rId80"/>
    </p:embeddedFont>
    <p:embeddedFont>
      <p:font typeface="나눔고딕" panose="020B0604020202020204" charset="-127"/>
      <p:regular r:id="rId81"/>
      <p:bold r:id="rId82"/>
    </p:embeddedFont>
    <p:embeddedFont>
      <p:font typeface="휴먼옛체" panose="020B0600000101010101" charset="-127"/>
      <p:regular r:id="rId7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3807">
          <p15:clr>
            <a:srgbClr val="A4A3A4"/>
          </p15:clr>
        </p15:guide>
        <p15:guide id="4" pos="3231">
          <p15:clr>
            <a:srgbClr val="A4A3A4"/>
          </p15:clr>
        </p15:guide>
        <p15:guide id="5" pos="357">
          <p15:clr>
            <a:srgbClr val="A4A3A4"/>
          </p15:clr>
        </p15:guide>
        <p15:guide id="6" pos="61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99FF"/>
    <a:srgbClr val="FF9933"/>
    <a:srgbClr val="E5E5E5"/>
    <a:srgbClr val="FB9205"/>
    <a:srgbClr val="99FF66"/>
    <a:srgbClr val="3770B9"/>
    <a:srgbClr val="FF3300"/>
    <a:srgbClr val="33333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9" autoAdjust="0"/>
    <p:restoredTop sz="99571" autoAdjust="0"/>
  </p:normalViewPr>
  <p:slideViewPr>
    <p:cSldViewPr snapToGrid="0">
      <p:cViewPr varScale="1">
        <p:scale>
          <a:sx n="126" d="100"/>
          <a:sy n="126" d="100"/>
        </p:scale>
        <p:origin x="138" y="114"/>
      </p:cViewPr>
      <p:guideLst>
        <p:guide orient="horz" pos="434"/>
        <p:guide orient="horz" pos="520"/>
        <p:guide orient="horz" pos="3807"/>
        <p:guide pos="3231"/>
        <p:guide pos="357"/>
        <p:guide pos="6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592"/>
    </p:cViewPr>
  </p:sorterViewPr>
  <p:notesViewPr>
    <p:cSldViewPr snapToGrid="0">
      <p:cViewPr varScale="1">
        <p:scale>
          <a:sx n="62" d="100"/>
          <a:sy n="62" d="100"/>
        </p:scale>
        <p:origin x="-3336" y="-72"/>
      </p:cViewPr>
      <p:guideLst>
        <p:guide orient="horz" pos="2910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CB299EC1-DCD8-4B1C-BD70-6521333B4D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49EF1347-4B2F-43F9-8979-C0F86A86ED66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108254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4953" y="2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t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l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4953" y="8775307"/>
            <a:ext cx="3035447" cy="46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33" tIns="0" rIns="19233" bIns="0" numCol="1" anchor="b" anchorCtr="0" compatLnSpc="1">
            <a:prstTxWarp prst="textNoShape">
              <a:avLst/>
            </a:prstTxWarp>
          </a:bodyPr>
          <a:lstStyle>
            <a:lvl1pPr algn="r" defTabSz="921978" eaLnBrk="0" latinLnBrk="0" hangingPunct="0">
              <a:defRPr sz="1000" b="0" i="1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4ECF5037-D4F7-4F5D-BAC7-DB4E84F217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131220" y="8795981"/>
            <a:ext cx="766321" cy="25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149" tIns="44878" rIns="88149" bIns="44878">
            <a:spAutoFit/>
          </a:bodyPr>
          <a:lstStyle/>
          <a:p>
            <a:pPr algn="ctr" defTabSz="874124" eaLnBrk="0" latinLnBrk="0" hangingPunct="0">
              <a:lnSpc>
                <a:spcPct val="90000"/>
              </a:lnSpc>
              <a:defRPr/>
            </a:pPr>
            <a:r>
              <a:rPr lang="en-US" altLang="ko-KR" b="0" dirty="0"/>
              <a:t>Page </a:t>
            </a:r>
            <a:fld id="{964B72B7-4934-4A88-A695-A4EEADAB3665}" type="slidenum">
              <a:rPr lang="en-US" altLang="ko-KR" b="0"/>
              <a:pPr algn="ctr" defTabSz="874124" eaLnBrk="0" latinLnBrk="0" hangingPunct="0">
                <a:lnSpc>
                  <a:spcPct val="90000"/>
                </a:lnSpc>
                <a:defRPr/>
              </a:pPr>
              <a:t>‹#›</a:t>
            </a:fld>
            <a:endParaRPr lang="en-US" altLang="ko-KR" b="0" dirty="0"/>
          </a:p>
        </p:txBody>
      </p:sp>
      <p:sp>
        <p:nvSpPr>
          <p:cNvPr id="2253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3738"/>
            <a:ext cx="5003800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162" y="4387657"/>
            <a:ext cx="5148080" cy="41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Body Text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830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9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6091" y="2763596"/>
            <a:ext cx="9017066" cy="585418"/>
          </a:xfrm>
        </p:spPr>
        <p:txBody>
          <a:bodyPr wrap="square" lIns="92075" tIns="46038" rIns="92075" bIns="46038">
            <a:spAutoFit/>
          </a:bodyPr>
          <a:lstStyle>
            <a:lvl1pPr algn="ctr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None/>
              <a:defRPr sz="3200" b="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유형을 편집하려면 누르십시오</a:t>
            </a:r>
            <a:r>
              <a:rPr lang="en-US" altLang="ko-KR" dirty="0"/>
              <a:t>.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87524" y="3417528"/>
            <a:ext cx="6934200" cy="462307"/>
          </a:xfrm>
        </p:spPr>
        <p:txBody>
          <a:bodyPr lIns="92075" tIns="46038" rIns="92075" bIns="46038">
            <a:spAutoFit/>
          </a:bodyPr>
          <a:lstStyle>
            <a:lvl1pPr marL="0" indent="0" algn="ctr" latinLnBrk="1">
              <a:buNone/>
              <a:defRPr sz="2000" b="0" i="0">
                <a:latin typeface="휴먼옛체" pitchFamily="18" charset="-127"/>
                <a:ea typeface="휴먼옛체" pitchFamily="18" charset="-127"/>
                <a:cs typeface="Times New Roman" pitchFamily="18" charset="0"/>
              </a:defRPr>
            </a:lvl1pPr>
          </a:lstStyle>
          <a:p>
            <a:r>
              <a:rPr lang="ko-KR" altLang="en-US"/>
              <a:t>마스터 부제목 유형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ACD1FCA4-4C7F-48C8-9AA8-0C149BFBE9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43763" y="76201"/>
            <a:ext cx="2284412" cy="44100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8939" y="76201"/>
            <a:ext cx="6702424" cy="44100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68A2032-445D-4888-9001-F4F93A153A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9" y="76200"/>
            <a:ext cx="6162675" cy="5175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8938" y="769939"/>
            <a:ext cx="9139237" cy="1781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8938" y="2703513"/>
            <a:ext cx="9139237" cy="17827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E5C4764-5BE1-48C7-8812-ED16CA670F1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7475" indent="-11747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  <a:lvl2pPr marL="190500" indent="149225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2pPr>
            <a:lvl3pPr marL="744538" indent="-169863"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3pPr>
            <a:lvl4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4pPr>
            <a:lvl5pPr>
              <a:defRPr sz="1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A2352BB-55DD-448D-A8C3-D207F404F17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B3B7ECF-8B82-45C2-B4D1-5EC6E170915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8939" y="769939"/>
            <a:ext cx="4492625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3962" y="769939"/>
            <a:ext cx="4494213" cy="371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DF5B9D6-5BF6-41CD-A3D6-F487B5B4B92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E1C54B-FE6D-4C97-88E1-AC911493D8F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7595002" cy="517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ko-KR" altLang="en-US" dirty="0"/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5582284B-5FC9-4F04-A21C-87CF94294A74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  <p:sp>
        <p:nvSpPr>
          <p:cNvPr id="4" name="Line 20"/>
          <p:cNvSpPr>
            <a:spLocks noChangeShapeType="1"/>
          </p:cNvSpPr>
          <p:nvPr userDrawn="1"/>
        </p:nvSpPr>
        <p:spPr bwMode="auto">
          <a:xfrm>
            <a:off x="388938" y="682625"/>
            <a:ext cx="91392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32" descr="50%"/>
          <p:cNvSpPr>
            <a:spLocks noChangeArrowheads="1"/>
          </p:cNvSpPr>
          <p:nvPr userDrawn="1"/>
        </p:nvSpPr>
        <p:spPr bwMode="auto">
          <a:xfrm>
            <a:off x="302620" y="193344"/>
            <a:ext cx="69850" cy="3444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ko-KR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1257D3D-4E15-4FAC-9F51-0687845BE7B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F37799E-5072-4EFE-8EA3-664180A58CB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2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2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2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B208024-65B1-4DA7-8343-ABFA1F9C5C6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22663" y="6575426"/>
            <a:ext cx="28956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smtClean="0"/>
              <a:t>- </a:t>
            </a:r>
            <a:fld id="{BC5EC00A-1191-47BC-844B-B915E1C5D6F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2052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388939" y="76200"/>
            <a:ext cx="6162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마스터</a:t>
            </a:r>
            <a:r>
              <a:rPr lang="en-US" dirty="0" smtClean="0"/>
              <a:t> </a:t>
            </a:r>
            <a:r>
              <a:rPr lang="en-US" dirty="0" err="1" smtClean="0"/>
              <a:t>제목</a:t>
            </a:r>
            <a:r>
              <a:rPr lang="en-US" dirty="0" smtClean="0"/>
              <a:t> </a:t>
            </a:r>
            <a:r>
              <a:rPr lang="en-US" dirty="0" err="1" smtClean="0"/>
              <a:t>스타일</a:t>
            </a:r>
            <a:r>
              <a:rPr lang="en-US" dirty="0" smtClean="0"/>
              <a:t> </a:t>
            </a:r>
            <a:r>
              <a:rPr lang="en-US" dirty="0" err="1" smtClean="0"/>
              <a:t>편집</a:t>
            </a:r>
            <a:endParaRPr lang="en-US" dirty="0" smtClean="0"/>
          </a:p>
        </p:txBody>
      </p:sp>
      <p:sp>
        <p:nvSpPr>
          <p:cNvPr id="2053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938" y="769939"/>
            <a:ext cx="9139237" cy="51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마스터</a:t>
            </a:r>
            <a:r>
              <a:rPr lang="en-US" dirty="0" smtClean="0"/>
              <a:t> </a:t>
            </a:r>
            <a:r>
              <a:rPr lang="en-US" dirty="0" err="1" smtClean="0"/>
              <a:t>텍스트</a:t>
            </a:r>
            <a:r>
              <a:rPr lang="en-US" dirty="0" smtClean="0"/>
              <a:t> </a:t>
            </a:r>
            <a:r>
              <a:rPr lang="en-US" dirty="0" err="1" smtClean="0"/>
              <a:t>스타일을</a:t>
            </a:r>
            <a:r>
              <a:rPr lang="en-US" dirty="0" smtClean="0"/>
              <a:t> </a:t>
            </a:r>
            <a:r>
              <a:rPr lang="en-US" dirty="0" err="1" smtClean="0"/>
              <a:t>편집합니다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휴먼옛체" pitchFamily="18" charset="-127"/>
          <a:ea typeface="휴먼옛체" pitchFamily="18" charset="-127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 b="1" i="1">
          <a:solidFill>
            <a:schemeClr val="tx1"/>
          </a:solidFill>
          <a:latin typeface="Times New Roman" pitchFamily="18" charset="0"/>
          <a:ea typeface="바탕" pitchFamily="18" charset="-127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1400" b="1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600" b="1">
          <a:solidFill>
            <a:schemeClr val="tx1"/>
          </a:solidFill>
          <a:latin typeface="나눔고딕 Bold" pitchFamily="50" charset="-127"/>
          <a:ea typeface="나눔고딕 Bold" pitchFamily="50" charset="-127"/>
          <a:cs typeface="Arial" pitchFamily="34" charset="0"/>
        </a:defRPr>
      </a:lvl1pPr>
      <a:lvl2pPr marL="190500" indent="2667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2pPr>
      <a:lvl3pPr marL="1181100" indent="-228600" algn="l" rtl="0" eaLnBrk="0" fontAlgn="base" hangingPunct="0">
        <a:spcBef>
          <a:spcPct val="0"/>
        </a:spcBef>
        <a:spcAft>
          <a:spcPct val="0"/>
        </a:spcAft>
        <a:buChar char="•"/>
        <a:defRPr kumimoji="1" sz="1600" b="1">
          <a:solidFill>
            <a:schemeClr val="tx2"/>
          </a:solidFill>
          <a:latin typeface="Arial" charset="0"/>
          <a:ea typeface="굴림" charset="-127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kumimoji="1" sz="1600" b="1">
          <a:solidFill>
            <a:schemeClr val="tx2"/>
          </a:solidFill>
          <a:latin typeface="Arial" charset="0"/>
          <a:ea typeface="굴림" charset="-127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kumimoji="1" sz="1600" b="1">
          <a:solidFill>
            <a:schemeClr val="tx2"/>
          </a:solidFill>
          <a:latin typeface="Arial" charset="0"/>
          <a:ea typeface="굴림" charset="-127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Arial" charset="0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chive.ics.uci.edu/ml/datasets/Wholesale+customers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services/machine-learning/" TargetMode="External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s.technet.com/b/machinelearning/" TargetMode="External"/><Relationship Id="rId4" Type="http://schemas.openxmlformats.org/officeDocument/2006/relationships/hyperlink" Target="http://gallery.azureml.net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channel9.msdn.com/events/TechEd/Europe/2014/DBI-B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091" y="1685404"/>
            <a:ext cx="9017066" cy="585418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Azure ML Tutorial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80756" y="2356907"/>
            <a:ext cx="8344483" cy="462307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Azure Bootcamp in Troy</a:t>
            </a:r>
            <a:r>
              <a:rPr lang="ko-KR" altLang="en-US" dirty="0" smtClean="0">
                <a:latin typeface="Yet R" panose="020B0600000101010101" charset="-127"/>
                <a:ea typeface="Yet R" panose="020B0600000101010101" charset="-127"/>
              </a:rPr>
              <a:t> </a:t>
            </a: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488" y="403803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2016. 4. 16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0015" y="4564453"/>
            <a:ext cx="188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0" dirty="0" smtClean="0">
                <a:latin typeface="Yet R" panose="020B0600000101010101" charset="-127"/>
                <a:ea typeface="Yet R" panose="020B0600000101010101" charset="-127"/>
              </a:rPr>
              <a:t>Ingyu Lee </a:t>
            </a:r>
          </a:p>
          <a:p>
            <a:pPr algn="ctr"/>
            <a:r>
              <a:rPr lang="en-US" altLang="ko-KR" sz="1800" b="0" dirty="0" smtClean="0">
                <a:latin typeface="Yet R" panose="020B0600000101010101" charset="-127"/>
                <a:ea typeface="Yet R" panose="020B0600000101010101" charset="-127"/>
              </a:rPr>
              <a:t>(inlee@troy.edu)</a:t>
            </a:r>
            <a:endParaRPr lang="ko-KR" altLang="en-US" sz="18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>
            <a:off x="0" y="3068638"/>
            <a:ext cx="9906000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rIns="90000" bIns="46800"/>
          <a:lstStyle/>
          <a:p>
            <a:pPr>
              <a:defRPr/>
            </a:pPr>
            <a:endParaRPr lang="ko-KR" altLang="en-US">
              <a:latin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2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39110" cy="517525"/>
          </a:xfrm>
        </p:spPr>
        <p:txBody>
          <a:bodyPr/>
          <a:lstStyle/>
          <a:p>
            <a:r>
              <a:rPr lang="en-US" altLang="ko-KR" dirty="0"/>
              <a:t>Part I Key Machine Learning Terminology and Concepts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Machine learning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Abstraction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of the question you are trying to answer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or the outcome you want to predict. Models are trained and evaluated from existing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Training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from 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In Azure Machine Learning, a model is built from an algorithm module that processes training data and functional modules, such as a scoring module.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In supervised learning, if you’re training a fraud detection model, you’ll use a set of transactions that are labeled as either fraudulent or valid. You’ll split your data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at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randomly, and use part to train the model and part to test or evaluate the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Evaluation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Once you have a trained model, evaluate the model using the remaining test data. You use data you already know the outcomes for, so that you can tell whether your model predicts accurately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42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93390" cy="517525"/>
          </a:xfrm>
        </p:spPr>
        <p:txBody>
          <a:bodyPr/>
          <a:lstStyle/>
          <a:p>
            <a:r>
              <a:rPr lang="en-US" altLang="ko-KR" dirty="0"/>
              <a:t>Part I Key Machine Learning Terminology and Concepts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Classification: 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Organizing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 points into categories based on a data set for which category groupings are already known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Regression: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Predicting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a continuous value based on independent variables, such as predicting the price of a car based on its year and make.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Clustering: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Partition items into homogeneous groups. Typically used to predict grouping classifications for a given variable.</a:t>
            </a:r>
          </a:p>
          <a:p>
            <a:pPr marL="800100" lvl="1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Recommendation:</a:t>
            </a:r>
          </a:p>
          <a:p>
            <a:pPr marL="800100" lvl="1" indent="-342900">
              <a:buAutoNum type="arabicPeriod"/>
            </a:pP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Anomaly Detection: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Forecast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a value or values from a machine learning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99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Azure Machine Learning Studio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1" y="720000"/>
            <a:ext cx="40608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Projects: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Sets of related Experiments, Trained Models, Datasets, Transforms.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solidFill>
                <a:srgbClr val="3366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Experiments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Experiments that have been created, run, and saved as drafts. These include a set of sample experiments that ship with the service to help jumpstart your projects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solidFill>
                <a:srgbClr val="3366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Web </a:t>
            </a: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Services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list of experiments that you have published as web services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Notebooks: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Jupyter notebooks that you have created.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solidFill>
                <a:srgbClr val="3366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Datasets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list of sample datasets that ship with the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product, and uploaded data. You can use these datasets to learn about Azure Machine Learning.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Trained Models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L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ist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any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trained models that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you saved from your experiments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Settings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Configure your account and resources. 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</a:t>
            </a:r>
            <a:r>
              <a:rPr lang="en-US" altLang="ko-KR" sz="14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nvite other users to share your workspace in Azure Machine Learning.</a:t>
            </a:r>
            <a:endParaRPr lang="en-US" altLang="ko-KR" sz="14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54" y="1463084"/>
            <a:ext cx="5068712" cy="42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/>
              <a:t>Part </a:t>
            </a:r>
            <a:r>
              <a:rPr lang="en-US" altLang="ko-KR" dirty="0" smtClean="0"/>
              <a:t>II Azure Machine Learning Studio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12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47057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With Azure Machine Learning Studio, you can</a:t>
            </a:r>
          </a:p>
          <a:p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Create predictive models in Machine Learning Studio,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browser-based tool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by dragging, dropping, and connecting modules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Use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large library of Machine Learning algorithms and modules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in Machine Learning Studio to jump-start your predictive models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Choose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from a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library of sample experiments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 and Python packages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, and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best-in-class algorithms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from Microsoft businesses like Xbox and Bing. Extent Studio modules with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your own custom R and Python scripts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In Cortana Intelligence Gallery you can try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analytics solutions authored by others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or contribute your own using Azure services including Machine Learning, HDInsight (Hadoop), Stream Analytics, and Data Lake Analytics, as well as Azure big data stores and data management services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074" name="Picture 2" descr="What is predictive analytics: Example of a predictive analytics experiment in Azure Machine Learning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72" y="846300"/>
            <a:ext cx="4305548" cy="3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y predictive experiments or contribute your own in Azure Cortana Intelligence Gall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73" y="3693601"/>
            <a:ext cx="4305548" cy="295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</a:t>
            </a:r>
            <a:r>
              <a:rPr lang="en-US" altLang="ko-KR" dirty="0" smtClean="0"/>
              <a:t>First Experiment with Azure </a:t>
            </a:r>
            <a:r>
              <a:rPr lang="en-US" altLang="ko-KR" dirty="0"/>
              <a:t>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Goal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Create a linear regression model that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predicts the price of an automobile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based on different variables such as make and technical specifications. 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Create a model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1: Get data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2: Preprocess data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3: Define features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Train the model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4: Choose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and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apply a learning algorithm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Score and test the model</a:t>
            </a:r>
          </a:p>
          <a:p>
            <a:pPr lvl="2"/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5: Predict new automobile prices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19942" y="3708931"/>
            <a:ext cx="6263997" cy="3091011"/>
            <a:chOff x="427037" y="1212849"/>
            <a:chExt cx="11104028" cy="5515210"/>
          </a:xfrm>
        </p:grpSpPr>
        <p:sp>
          <p:nvSpPr>
            <p:cNvPr id="6" name="Freeform 5"/>
            <p:cNvSpPr/>
            <p:nvPr/>
          </p:nvSpPr>
          <p:spPr bwMode="auto">
            <a:xfrm>
              <a:off x="5765533" y="3378467"/>
              <a:ext cx="3118585" cy="3311091"/>
            </a:xfrm>
            <a:custGeom>
              <a:avLst/>
              <a:gdLst>
                <a:gd name="connsiteX0" fmla="*/ 0 w 3118585"/>
                <a:gd name="connsiteY0" fmla="*/ 2030931 h 3311091"/>
                <a:gd name="connsiteX1" fmla="*/ 1742172 w 3118585"/>
                <a:gd name="connsiteY1" fmla="*/ 0 h 3311091"/>
                <a:gd name="connsiteX2" fmla="*/ 3118585 w 3118585"/>
                <a:gd name="connsiteY2" fmla="*/ 3311091 h 3311091"/>
                <a:gd name="connsiteX3" fmla="*/ 2618071 w 3118585"/>
                <a:gd name="connsiteY3" fmla="*/ 3176337 h 3311091"/>
                <a:gd name="connsiteX4" fmla="*/ 0 w 3118585"/>
                <a:gd name="connsiteY4" fmla="*/ 2030931 h 3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585" h="3311091">
                  <a:moveTo>
                    <a:pt x="0" y="2030931"/>
                  </a:moveTo>
                  <a:lnTo>
                    <a:pt x="1742172" y="0"/>
                  </a:lnTo>
                  <a:lnTo>
                    <a:pt x="3118585" y="3311091"/>
                  </a:lnTo>
                  <a:lnTo>
                    <a:pt x="2618071" y="3176337"/>
                  </a:lnTo>
                  <a:lnTo>
                    <a:pt x="0" y="203093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016494" y="2579571"/>
              <a:ext cx="4514571" cy="41484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27037" y="1212849"/>
              <a:ext cx="6020906" cy="5239381"/>
              <a:chOff x="3070223" y="1733718"/>
              <a:chExt cx="5541550" cy="4940655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5049448" y="1733718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1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De/Refine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business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problem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6965853" y="2872341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2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Extract </a:t>
                </a: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data</a:t>
                </a: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6317061" y="5013939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3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Develop </a:t>
                </a:r>
                <a:endParaRPr lang="en-US" sz="8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model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through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iterations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3878669" y="5028453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4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Deploy model</a:t>
                </a: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3070223" y="2961627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5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Monitor </a:t>
                </a:r>
                <a:endParaRPr lang="en-US" sz="8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model’s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performance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6520863" y="229844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578876">
                <a:off x="7242223" y="435800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429142" y="5549337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375504" flipH="1" flipV="1">
                <a:off x="3391570" y="4445093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78600">
                <a:off x="4052965" y="2173672"/>
                <a:ext cx="1031672" cy="1031672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7273765" y="2860485"/>
              <a:ext cx="4153892" cy="3492737"/>
              <a:chOff x="3070223" y="1733718"/>
              <a:chExt cx="5541550" cy="4940655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049448" y="1733718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1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Define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Target /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Metric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6965853" y="2872341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2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Extract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Derived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Features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6317061" y="5013939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3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Select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Features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3878669" y="5028453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4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Fit Model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3070223" y="2961627"/>
                <a:ext cx="1645920" cy="1645920"/>
              </a:xfrm>
              <a:prstGeom prst="ellipse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5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Evaluate Model</a:t>
                </a:r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6520863" y="229844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578876">
                <a:off x="7242223" y="4358009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429142" y="5549337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375504" flipH="1" flipV="1">
                <a:off x="3391570" y="4445093"/>
                <a:ext cx="1031672" cy="1031672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78600">
                <a:off x="4052965" y="2173672"/>
                <a:ext cx="1031672" cy="10316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91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517063" cy="517525"/>
          </a:xfrm>
        </p:spPr>
        <p:txBody>
          <a:bodyPr/>
          <a:lstStyle/>
          <a:p>
            <a:r>
              <a:rPr lang="en-US" altLang="ko-KR" dirty="0"/>
              <a:t>Part II First Experiment with Azure ML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14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76" y="946112"/>
            <a:ext cx="4111616" cy="5080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" y="1390015"/>
            <a:ext cx="4270142" cy="39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First Experiment with Azure 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15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Get Data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Start a new experiments.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Type automobile in the search box.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Drag the dataset to the experiment canvas.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074" name="Picture 2" descr="Palette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830396"/>
            <a:ext cx="470535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2871011"/>
            <a:ext cx="47339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set visual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59" y="3439487"/>
            <a:ext cx="4262755" cy="30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First Experiment with Azure 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16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Preprocess Data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Type project columns.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Click Launch column selector.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Drag the Clean Missing Data.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4098" name="Picture 2" descr="Select colum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4" y="1797218"/>
            <a:ext cx="50292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ject Columns proper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55" y="1443433"/>
            <a:ext cx="23907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ean Missing Data propert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90" y="3292475"/>
            <a:ext cx="27622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rst experiment r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1" y="3537705"/>
            <a:ext cx="3920462" cy="29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1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/>
              <a:t>First Experiment with Azure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17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3. Define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features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Drag Project Columns.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Launch column selector.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Select no columns for Begin with and then select include and column names.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122" name="Picture 2" descr="Select colum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867772"/>
            <a:ext cx="507682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pplying the machine learning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71" y="1206352"/>
            <a:ext cx="5124740" cy="51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/>
              <a:t>First Experiment with Azure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18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4. Choose and apply a learning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algorithm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Split data (80:20).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Select learning algorithm (Linear Regression).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Select Train Model with price column.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Run the experiment.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146" name="Picture 2" descr="Select &quot;price&quot; colum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435762"/>
            <a:ext cx="3928660" cy="19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9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You Get Out of This Session?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What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is AzureML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? How and Why is it different from traditional machine learning tools?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Some examples of use cases of Azure ML. 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 Workflow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 Key Terminology and Concept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II The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First Experiment of AzureML </a:t>
            </a:r>
            <a:endParaRPr lang="en-US" altLang="ko-KR" sz="20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What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is AzureML?</a:t>
            </a:r>
          </a:p>
          <a:p>
            <a:pPr marL="342900" indent="-342900">
              <a:buAutoNum type="arabicPeriod"/>
            </a:pP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Overview of AzureML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Score the model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Evaluate the model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Publish as a Web Service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III AzureML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Hands-On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Regression analytics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Cluster analytics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The Azure ML Matchbox recommender</a:t>
            </a: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IV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Lessons / Resources</a:t>
            </a:r>
            <a:endParaRPr lang="en-US" altLang="ko-KR" sz="2000" b="0" dirty="0">
              <a:latin typeface="Yet R" panose="020B0600000101010101" charset="-127"/>
              <a:ea typeface="Yet 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779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/>
              <a:t>First Experiment with Azure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19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Step 5. Predict new automobile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prices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Find and drag Score Model.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Run the experiment.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Visualize Score Model.</a:t>
            </a:r>
          </a:p>
          <a:p>
            <a:pPr marL="342900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Evaluate Model.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170" name="Picture 2" descr="Score Model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169714"/>
            <a:ext cx="578167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valuation 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88" y="2713265"/>
            <a:ext cx="4177532" cy="40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 First Experiment with Azure 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8194" name="Picture 2" descr="Machine learning tutorial: Complete linear regression experiment that uses predictive modeling techniqu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08037"/>
            <a:ext cx="4210494" cy="5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47304" y="2282239"/>
            <a:ext cx="43041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05050"/>
                </a:solidFill>
                <a:latin typeface="Segoe UI" panose="020B0502040204020203" pitchFamily="34" charset="0"/>
              </a:rPr>
              <a:t>Mean Absolute Error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 (MAE): The average of absolute errors (an </a:t>
            </a:r>
            <a:r>
              <a:rPr lang="en-US" b="0" i="1" dirty="0">
                <a:solidFill>
                  <a:srgbClr val="505050"/>
                </a:solidFill>
                <a:latin typeface="Segoe UI" panose="020B0502040204020203" pitchFamily="34" charset="0"/>
              </a:rPr>
              <a:t>error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 is the difference between the predicted value and the actual value).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05050"/>
                </a:solidFill>
                <a:latin typeface="Segoe UI" panose="020B0502040204020203" pitchFamily="34" charset="0"/>
              </a:rPr>
              <a:t>Root Mean Squared Error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 (RMSE): The square root of the average of squared errors of predictions made on the test dataset.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05050"/>
                </a:solidFill>
                <a:latin typeface="Segoe UI" panose="020B0502040204020203" pitchFamily="34" charset="0"/>
              </a:rPr>
              <a:t>Relative Absolute Error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: The average of absolute errors relative to the absolute difference between actual values and the average of all actual values.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05050"/>
                </a:solidFill>
                <a:latin typeface="Segoe UI" panose="020B0502040204020203" pitchFamily="34" charset="0"/>
              </a:rPr>
              <a:t>Relative Squared Error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: The average of squared errors relative to the squared difference between the actual values and the average of all actual values.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05050"/>
                </a:solidFill>
                <a:latin typeface="Segoe UI" panose="020B0502040204020203" pitchFamily="34" charset="0"/>
              </a:rPr>
              <a:t>Coefficient of Determination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: Also known as the </a:t>
            </a:r>
            <a:r>
              <a:rPr lang="en-US" dirty="0">
                <a:solidFill>
                  <a:srgbClr val="505050"/>
                </a:solidFill>
                <a:latin typeface="Segoe UI" panose="020B0502040204020203" pitchFamily="34" charset="0"/>
              </a:rPr>
              <a:t>R squared value</a:t>
            </a:r>
            <a:r>
              <a:rPr lang="en-US" b="0" dirty="0">
                <a:solidFill>
                  <a:srgbClr val="505050"/>
                </a:solidFill>
                <a:latin typeface="Segoe UI" panose="020B0502040204020203" pitchFamily="34" charset="0"/>
              </a:rPr>
              <a:t>, this is a statistical metric indicating how well a model fits the data.</a:t>
            </a:r>
            <a:endParaRPr lang="en-US" b="0" i="0" dirty="0">
              <a:solidFill>
                <a:srgbClr val="50505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2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</a:t>
            </a:r>
            <a:r>
              <a:rPr lang="en-US" altLang="ko-KR" dirty="0" smtClean="0"/>
              <a:t>II </a:t>
            </a:r>
            <a:r>
              <a:rPr lang="en-US" altLang="ko-KR" dirty="0" smtClean="0"/>
              <a:t>Azure ML Algorithm Cheat Sheet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21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9" y="751803"/>
            <a:ext cx="9025028" cy="58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46948" cy="517525"/>
          </a:xfrm>
        </p:spPr>
        <p:txBody>
          <a:bodyPr/>
          <a:lstStyle/>
          <a:p>
            <a:r>
              <a:rPr lang="en-US" altLang="ko-KR" dirty="0" smtClean="0"/>
              <a:t>Part II </a:t>
            </a:r>
            <a:r>
              <a:rPr lang="en-US" altLang="ko-KR" dirty="0" smtClean="0"/>
              <a:t>Azure ML Algorithm Cheat Sheet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22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06828"/>
            <a:ext cx="9065614" cy="5868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Hands-On: 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23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Supervised learning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Classification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used for predicting responses that can have just a few known values, such as “married,” “single,” or “divorced,” based on the other columns in the dataset. 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predict one or more continuous variables, such as profit or loss, based on other columns in the dataset.</a:t>
            </a:r>
          </a:p>
          <a:p>
            <a:pPr marL="1257300" lvl="2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Simple linear 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single key variable is predicted based on one or more other variables in the dataset.</a:t>
            </a:r>
          </a:p>
          <a:p>
            <a:pPr marL="1257300" lvl="2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Multiple linear 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More than one key variable is predicted based on one or more other variables in the dataset.</a:t>
            </a:r>
          </a:p>
          <a:p>
            <a:pPr marL="1257300" lvl="2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Multivariate linear 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multiple correlated dependent key variables are predicted, rather than a single key variable.</a:t>
            </a:r>
          </a:p>
        </p:txBody>
      </p:sp>
      <p:pic>
        <p:nvPicPr>
          <p:cNvPr id="5" name="Picture 4" descr="Regression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72" y="3582198"/>
            <a:ext cx="3617005" cy="27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mcgurrin.com/robots/wp-content/uploads/2014/02/logristic-regression-with-regularization.png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12" y="3680521"/>
            <a:ext cx="3684713" cy="26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08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</a:t>
            </a:r>
            <a:r>
              <a:rPr lang="en-US" altLang="ko-KR" dirty="0" smtClean="0"/>
              <a:t>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Goal: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predict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whether a person’s income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exceeds $50,000 per year based on his demographics or census data.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Features: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Age,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Workclass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Fnlwgt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Education,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Education-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num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Marital-status, Occupation, Relationship, Race, Sex,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Captial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-gain, Capital-loss, Hours-per-week, Native-country, Income.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8" y="2202665"/>
            <a:ext cx="4968879" cy="380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0" y="3106263"/>
            <a:ext cx="3644640" cy="333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948" y="3459690"/>
            <a:ext cx="4534985" cy="2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9" y="937648"/>
            <a:ext cx="5672088" cy="3512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65" y="1398335"/>
            <a:ext cx="5604638" cy="3882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53" y="4330106"/>
            <a:ext cx="3341100" cy="224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353" y="4942411"/>
            <a:ext cx="3185700" cy="14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72468"/>
            <a:ext cx="5677878" cy="385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759" y="1638300"/>
            <a:ext cx="3366769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20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906652"/>
            <a:ext cx="9090342" cy="4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6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007390"/>
            <a:ext cx="6331902" cy="4009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39" y="3722069"/>
            <a:ext cx="4327647" cy="2853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33" y="4670410"/>
            <a:ext cx="3786060" cy="19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Contents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CA2352BB-55DD-448D-A8C3-D207F404F17D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2</a:t>
            </a:fld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00" y="720000"/>
            <a:ext cx="93222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 Introduction</a:t>
            </a: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What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is AzureML?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 Workflow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AzureML Key Terminology and Concept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II The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First Experiment of AzureML </a:t>
            </a:r>
            <a:endParaRPr lang="en-US" altLang="ko-KR" sz="20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What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is AzureML?</a:t>
            </a:r>
          </a:p>
          <a:p>
            <a:pPr marL="342900" indent="-342900">
              <a:buAutoNum type="arabicPeriod"/>
            </a:pP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Overview of AzureML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Score the model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Evaluate the model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Publish as a Web Service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III AzureML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Hands-On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Regression analytics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Cluster analytics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The Azure ML Matchbox recommender</a:t>
            </a:r>
          </a:p>
          <a:p>
            <a:pPr marL="342900" indent="-342900">
              <a:buFontTx/>
              <a:buAutoNum type="arabi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IV </a:t>
            </a:r>
            <a:r>
              <a:rPr lang="en-US" altLang="ko-KR" sz="2000" b="0" dirty="0" smtClean="0">
                <a:latin typeface="Yet R" panose="020B0600000101010101" charset="-127"/>
                <a:ea typeface="Yet R" panose="020B0600000101010101" charset="-127"/>
              </a:rPr>
              <a:t>Lessons / Resources</a:t>
            </a:r>
            <a:endParaRPr lang="en-US" altLang="ko-KR" sz="20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30" y="832201"/>
            <a:ext cx="4434026" cy="5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29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914400"/>
            <a:ext cx="5737103" cy="4404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99" y="3261360"/>
            <a:ext cx="5211436" cy="32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181100"/>
            <a:ext cx="5318442" cy="4697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14" y="2485768"/>
            <a:ext cx="3794131" cy="33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31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89800"/>
            <a:ext cx="6499290" cy="4812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415" y="867180"/>
            <a:ext cx="2059050" cy="719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1782535"/>
            <a:ext cx="4862175" cy="6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32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967740"/>
            <a:ext cx="6631325" cy="4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72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Hands-On: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33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50605"/>
            <a:ext cx="8237988" cy="4939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66" y="3931920"/>
            <a:ext cx="2106234" cy="23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7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5986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34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Goal: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predict the price of a vehicle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based on the selection of more than 25 possible features and attributed.</a:t>
            </a: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Features: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Symboling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Normalized-loss, Make, Fuel-type, Aspiration,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Num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-of-doors, Body-style, Drive-wheels, Engine-location, Wheel-base, Length, Width, Height, Curb-weight, Engine-type,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Num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-of-cylinders, Engine-size, Fuel-system, Bore, Stroke, Compression-ratio, Horsepower, Peak-rpm, City-mpg, Highway-mpg,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Price.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1" y="2908378"/>
            <a:ext cx="1981350" cy="2595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69" y="2908378"/>
            <a:ext cx="7498051" cy="2109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96" y="4439675"/>
            <a:ext cx="2282367" cy="2135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131" y="5429839"/>
            <a:ext cx="4036869" cy="1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0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8272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35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69483"/>
            <a:ext cx="4422380" cy="3373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51" y="2059943"/>
            <a:ext cx="4285143" cy="3349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599" y="2470121"/>
            <a:ext cx="5396651" cy="39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1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1320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293149"/>
            <a:ext cx="7031851" cy="3975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789" y="1293149"/>
            <a:ext cx="2447550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99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16654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37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38318"/>
            <a:ext cx="7031851" cy="3538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29" y="3066506"/>
            <a:ext cx="6721051" cy="35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0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80840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38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70395"/>
            <a:ext cx="7031851" cy="35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73" y="3451172"/>
            <a:ext cx="4399590" cy="2847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36" y="3434748"/>
            <a:ext cx="4105076" cy="2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6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 smtClean="0"/>
              <a:t>Part I What is Azure ML(Machine Learning)?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3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What is machine learning?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Machine learning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uses computers to run predictive models that learn from existing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in order to forecast future behaviors, outcomes, and trends.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These forecasts or predictions from machine learning can make apps and devices smarter.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When you shop online, machine learning helps recommend other products you might like based on what you’ve purchased.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When your credit card is swiped, machine learning compares the transaction to a database of transactions and helps the bank do fraud detection.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26" y="3274545"/>
            <a:ext cx="5428869" cy="26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74744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39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28603"/>
            <a:ext cx="3146850" cy="2206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4" y="1651829"/>
            <a:ext cx="6454836" cy="48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0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09796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40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73256"/>
            <a:ext cx="5754579" cy="4613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10" y="1132218"/>
            <a:ext cx="5310763" cy="3066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940985" y="5409630"/>
            <a:ext cx="5965015" cy="5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800782" cy="517525"/>
          </a:xfrm>
        </p:spPr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/>
              <a:t>ML Hands-On : </a:t>
            </a:r>
            <a:r>
              <a:rPr lang="en-US" altLang="ko-KR" dirty="0" smtClean="0"/>
              <a:t>Linear regression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61753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Bayesian </a:t>
            </a: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Linear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The Bayesian approach uses linear regression supplemented by additional information in the form of a prior probability distribution. 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Boosted Decision Tree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uses an efficient implementation of a gradient boosting algorithm.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Decision Forest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Perform a sequence of simple tests for each instance, traversing a binary tree data structure until a leaf node (decision) is reached.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Fast Forest Quantile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Predict values for a specified number of quantiles. Understand more about the distribution of the predicted value, rather than get a single mean prediction value.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Linear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Modeling the relationship between a scalar dependent variable Y and one or more explanatory variables denoted X.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Neural Network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Modeling complex problems where a more traditional regression model cannot fit a solution.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Ordinal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The labels or target values have a natural ordering or ranking among them.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Poisson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Regression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Model prediction counts.</a:t>
            </a:r>
            <a:endParaRPr lang="en-US" altLang="ko-KR" sz="1600" b="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92" y="1334180"/>
            <a:ext cx="3146850" cy="45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5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Clustering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2527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K-Means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Clustering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module: The K-means method finds a specified number of clusters for a set of D-dimensional data points. It starts an initial set of K centroids, and then uses algorithms to iteratively refine the locations of the centroids. The algorithm terminates when the centroids stabilize or when a specified number of iterations are computed.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Train Clustering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module: This module takes an untrained clustering model, such as that produced by the K-Means Clustering module, and an unlabeled data set. It returns a trained clustering model that can be passed to the Assign to Clusters module. It also returns labels for the training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Assign to Clusters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module: This module takes a trained clustering model, produced by the Train Clustering Model module, and an unlabeled data set. The module then returns the cluster assignments (indexes) for the input data.</a:t>
            </a:r>
          </a:p>
        </p:txBody>
      </p:sp>
      <p:pic>
        <p:nvPicPr>
          <p:cNvPr id="5" name="Picture 4" descr="http://stanford.edu/~cpiech/cs221/img/kmeans3d.pn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7" y="3974489"/>
            <a:ext cx="5158203" cy="21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8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88460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43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54469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Datasets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Wholesale customers dataset from the UCI Machine Learning Repository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</a:rPr>
              <a:t>located at </a:t>
            </a:r>
            <a:r>
              <a:rPr lang="en-US" altLang="ko-KR" sz="1600" b="0" dirty="0">
                <a:latin typeface="휴먼옛체" panose="02030504000101010101" pitchFamily="18" charset="-127"/>
                <a:ea typeface="휴먼옛체" panose="02030504000101010101" pitchFamily="18" charset="-127"/>
                <a:hlinkClick r:id="rId2"/>
              </a:rPr>
              <a:t>https://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  <a:hlinkClick r:id="rId2"/>
              </a:rPr>
              <a:t>archive.ics.uci.edu/ml/datasets/Wholesale+customers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It includes the annual spending on the following product categories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Channel: Retail channel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types such as hotel/restaurant/café.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Region: Customer region code.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Fresh: Annual spending on fresh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Milk: Annual spending on milk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Grocery: Annual spending on grocery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Frozen: Annual spending on frozen products.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Detergents-Paper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Annual spending on detergents and paper products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Delicatessen: Annual spending on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delicatessen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products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50" y="1136198"/>
            <a:ext cx="3379950" cy="464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96080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44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42981"/>
            <a:ext cx="3574200" cy="298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81" y="842981"/>
            <a:ext cx="2641800" cy="2099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65" y="866103"/>
            <a:ext cx="3069150" cy="2595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38" y="3873266"/>
            <a:ext cx="3574200" cy="2702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529" y="3181972"/>
            <a:ext cx="5462303" cy="34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84650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45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08109"/>
            <a:ext cx="4040401" cy="49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39" y="808109"/>
            <a:ext cx="4703714" cy="23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6558" y="76200"/>
            <a:ext cx="886936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46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" y="848912"/>
            <a:ext cx="3418800" cy="2604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2" y="848912"/>
            <a:ext cx="2641800" cy="2974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22" y="848912"/>
            <a:ext cx="3535350" cy="25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71696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47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813994"/>
            <a:ext cx="4895101" cy="34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77" y="813994"/>
            <a:ext cx="3574200" cy="2410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27" y="3224554"/>
            <a:ext cx="4656391" cy="20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74744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Hands-On 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48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5" y="806383"/>
            <a:ext cx="3535350" cy="2634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85" y="804655"/>
            <a:ext cx="2991450" cy="2779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0" y="806383"/>
            <a:ext cx="3613050" cy="2536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98" y="3728648"/>
            <a:ext cx="3768451" cy="16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machine learning? Basic workflow to operationalize predictive analytics on Azure Machine Learnin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154599"/>
            <a:ext cx="74199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 smtClean="0"/>
              <a:t>Part I What is Azure ML(Machine Learning)?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4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What is Machine Learning on Microsoft Azure?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is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cloud-based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predictive analytics service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that makes it possible to quickly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build and deploy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predictive models as analytic solutions.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not only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provides tools to model predictive analytics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but also provides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fully-managed service you can use to deploy your predictive models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as ready-to-consume web services.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provides tools for creating complete predictive analytics solutions in the cloud: Quickly create, test, operationalize, and manage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38914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920464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49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1" y="847163"/>
            <a:ext cx="4623151" cy="39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03" y="847163"/>
            <a:ext cx="4395760" cy="3196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68" y="4044099"/>
            <a:ext cx="3938390" cy="26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8" y="76200"/>
            <a:ext cx="8534082" cy="517525"/>
          </a:xfrm>
        </p:spPr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Grouping wholesale customers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50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969019"/>
            <a:ext cx="6858945" cy="40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III Azure </a:t>
            </a:r>
            <a:r>
              <a:rPr lang="en-US" altLang="ko-KR" dirty="0"/>
              <a:t>ML </a:t>
            </a:r>
            <a:r>
              <a:rPr lang="en-US" altLang="ko-KR" dirty="0" smtClean="0"/>
              <a:t>Hands-On: </a:t>
            </a:r>
            <a:r>
              <a:rPr lang="en-US" altLang="ko-KR" dirty="0" smtClean="0"/>
              <a:t>Recommendation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51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Create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A model is a container of your usage data, catalog data, and the recommendation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Import catalog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is an optional step. A catalog contains metadata information on the items, if you do not upload catalog data, the recommendation’s services will learn about your catalog from the usage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Import usage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By uploading a file that contains the usage data.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By sending data acquisition events. Usually you upload a usage file to be able to create an initial recommendation model (bootstrap). You would use this usage until the system gathers enough data by using the data acquisition format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Building a recommendation model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This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 an asynchronous operation in which the recommendation system takes all the usage data and creates a recommendation model. This operation can take several minutes or several hours depending on the size of the data and the build configuration parameters. When triggering the build, you will get a build ID. Use it to check when the build process has ended before starting to consume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2235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/>
              <a:t>Part III Azure ML: Building the restaurant ratings recommender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52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 sets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Restaurant features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includes information about each restaurant, such as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placeID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location, name, address, state, whether alcohol is served, smoking policy, dress code, accessibility, and price.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Restaurant customers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includes a wide variety of personal attributes include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userID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smoker, drink level, dress preference, marital status, birth year, interests, personality traits, religion, favorite color, weight, and budget.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Restaurant ratings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This includes key fields like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userID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placeID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and rating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9" y="3154599"/>
            <a:ext cx="9595951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53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68434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2. Select Columns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We can filter out unnecessary columns in the Restaurant Feature Data and Restaurant Customer Data datasets.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Restaurant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 features: </a:t>
            </a:r>
            <a:r>
              <a:rPr lang="en-US" altLang="ko-KR" sz="1600" b="0" dirty="0" err="1" smtClean="0">
                <a:latin typeface="Yet R" panose="020B0600000101010101" charset="-127"/>
                <a:ea typeface="Yet R" panose="020B0600000101010101" charset="-127"/>
              </a:rPr>
              <a:t>placeID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, latitude, longitude, price.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Customer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 Data: </a:t>
            </a:r>
            <a:r>
              <a:rPr lang="en-US" altLang="ko-KR" sz="1600" b="0" dirty="0" err="1" smtClean="0">
                <a:latin typeface="Yet R" panose="020B0600000101010101" charset="-127"/>
                <a:ea typeface="Yet R" panose="020B0600000101010101" charset="-127"/>
              </a:rPr>
              <a:t>userID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, latitude, longitude, interest, personality.</a:t>
            </a:r>
          </a:p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3. Split Module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Specify that half of this dataset is to be used for training and the other half of scoring the new recommendation model. We </a:t>
            </a:r>
            <a:r>
              <a:rPr lang="en-US" altLang="ko-KR" sz="1600" b="0" dirty="0">
                <a:latin typeface="Yet R" panose="020B0600000101010101" charset="-127"/>
                <a:ea typeface="Yet R" panose="020B0600000101010101" charset="-127"/>
              </a:rPr>
              <a:t>can filter out unnecessary columns in the Restaurant Feature Data and Restaurant Customer Data datasets.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23" y="2935635"/>
            <a:ext cx="6060601" cy="186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23" y="4670306"/>
            <a:ext cx="6021751" cy="1905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31" y="2113973"/>
            <a:ext cx="2097900" cy="4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54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4.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Train Matchbox Recommender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module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Training dataset of user-item-rating triples: Ratings of items by users, expressed as a triple (Use, Item, Rating).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Training dataset of user features: Dataset containing features that describe users.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Training dataset of item features: Dataset containing features that describe items.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7" y="2169714"/>
            <a:ext cx="3457650" cy="192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7" y="4120533"/>
            <a:ext cx="6604501" cy="22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55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Score Matchbox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Trained Matchbox recommender.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Dataset to score.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User features: Dataset containing features that describe users.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Item features: Dataset containing features that describe items.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9" y="2282836"/>
            <a:ext cx="7342651" cy="37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56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Score Matchbox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Rating Prediction: Predict the rating that a customer will give a particular restaurant.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Item Recommendation: Predict which restaurants will be most highly rated by the user.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Related Users: Predict which customers (users) are most like this customer.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Related Items: Predict which restaurants (items) are most like this restaurant.</a:t>
            </a:r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95" y="2415935"/>
            <a:ext cx="4118101" cy="2643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95" y="5186050"/>
            <a:ext cx="2292150" cy="933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225" y="2795015"/>
            <a:ext cx="3069150" cy="18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57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Evaluate Recommender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1431050"/>
            <a:ext cx="7342651" cy="4539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00" y="3100999"/>
            <a:ext cx="3651900" cy="23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2270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III Azure ML: Building the restaurant ratings recommender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58</a:t>
            </a:fld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151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5. </a:t>
            </a:r>
            <a:r>
              <a:rPr lang="en-US" altLang="ko-KR" sz="1600" b="0" dirty="0" smtClean="0">
                <a:solidFill>
                  <a:srgbClr val="3366FF"/>
                </a:solidFill>
                <a:latin typeface="Yet R" panose="020B0600000101010101" charset="-127"/>
                <a:ea typeface="Yet R" panose="020B0600000101010101" charset="-127"/>
              </a:rPr>
              <a:t>Evaluate Recommender</a:t>
            </a:r>
            <a:endParaRPr lang="en-US" altLang="ko-KR" sz="1600" b="0" dirty="0">
              <a:solidFill>
                <a:srgbClr val="3366FF"/>
              </a:solidFill>
              <a:latin typeface="Yet R" panose="020B0600000101010101" charset="-127"/>
              <a:ea typeface="Yet R" panose="020B0600000101010101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1338187"/>
            <a:ext cx="4234651" cy="2371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88" y="1338187"/>
            <a:ext cx="2214450" cy="30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/>
              <a:t>Part I What is Azure ML(Machine Learning)?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5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What is predictive analytics?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Predictive analytics uses various statistical techniques – in this case, machine learning –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analyze collected or current data for patterns or trends in order to forecast future events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Azure Machine Learning is a particularly powerful way to do predictive analytics: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You can work from a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ready-to-use library of algorithms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create models on an internet-connected PC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without purchasing additional equipment or infrastructure, and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deploy your predictive solution quickly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You can also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find ready-to-use examples and solutions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in the Microsoft Azure Marketplace or Cortana Intelligence Gallery.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1" y="3274545"/>
            <a:ext cx="8273824" cy="33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Exercises: 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59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6474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Two-class classification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classify Iris flowers based on their features.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Two flower species (classes 0 and 1). 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Four features for each flower (sepal length, sepal width, petal length, and petal width)</a:t>
            </a: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Multi-class classification</a:t>
            </a:r>
          </a:p>
          <a:p>
            <a:pPr marL="800100" lvl="1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classify a letter (class), given some attribute values extracted from the hand-written letter images.</a:t>
            </a:r>
          </a:p>
          <a:p>
            <a:pPr marL="800100" lvl="1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Twenty-six letters form twenty-six classes.</a:t>
            </a:r>
          </a:p>
        </p:txBody>
      </p:sp>
      <p:pic>
        <p:nvPicPr>
          <p:cNvPr id="9218" name="Picture 2" descr="screenshot_of_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726392"/>
            <a:ext cx="4201140" cy="26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creenshot_of_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281262"/>
            <a:ext cx="4207062" cy="22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creenshot_of_experi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941" y="4125687"/>
            <a:ext cx="2051050" cy="23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screenshot_of_experi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89" y="2657535"/>
            <a:ext cx="2197734" cy="222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34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screenshot_of_experi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3" y="3755557"/>
            <a:ext cx="5569770" cy="274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Exercises: </a:t>
            </a:r>
            <a:r>
              <a:rPr lang="en-US" altLang="ko-KR" dirty="0" smtClean="0"/>
              <a:t>Clustering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60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647429" cy="300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Clustering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differs from classification in that the training dataset does not have ground-truth labels by itself.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Group the training dataset instances into distinct clusters.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During the training process, the model labels the entries by leaning the differences between their features.</a:t>
            </a:r>
          </a:p>
        </p:txBody>
      </p:sp>
      <p:pic>
        <p:nvPicPr>
          <p:cNvPr id="11266" name="Picture 2" descr="screenshot_of_experi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190" y="802687"/>
            <a:ext cx="4602735" cy="318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creenshot_of_experi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82" y="3991429"/>
            <a:ext cx="5076944" cy="251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63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</a:t>
            </a:r>
            <a:r>
              <a:rPr lang="en-US" altLang="ko-KR" dirty="0" smtClean="0"/>
              <a:t>ML Exercises: </a:t>
            </a:r>
            <a:r>
              <a:rPr lang="en-US" altLang="ko-KR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61</a:t>
            </a:fld>
            <a:r>
              <a:rPr lang="en-US" altLang="ko-KR" smtClean="0"/>
              <a:t> -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4647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 the price of a car based on its features including make, fuel type, body type, drive wheel, etc.</a:t>
            </a:r>
          </a:p>
          <a:p>
            <a:pPr lvl="1"/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42" name="Picture 2" descr="screenshot_of_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1" y="908791"/>
            <a:ext cx="4640490" cy="2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creenshot_of_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61" y="3498851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creenshot_of_experi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0" y="2245771"/>
            <a:ext cx="4783771" cy="317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63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 Azure ML Exercises: </a:t>
            </a:r>
            <a:r>
              <a:rPr lang="en-US" altLang="ko-KR" dirty="0" smtClean="0"/>
              <a:t>Recommendation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62</a:t>
            </a:fld>
            <a:r>
              <a:rPr lang="en-US" altLang="ko-KR" smtClean="0"/>
              <a:t> -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0320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53647" cy="517525"/>
          </a:xfrm>
        </p:spPr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Part IV </a:t>
            </a:r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Lessons and Resources 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63</a:t>
            </a:fld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720000"/>
            <a:ext cx="93222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Data wrangling is important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More time is spent on data wrangling than model building.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Tx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Different sources, formats, schemas, missing values and noisy data.</a:t>
            </a:r>
          </a:p>
          <a:p>
            <a:pPr marL="800100" lvl="1" indent="-342900"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Data manipulation modules are very popular: Execute R script, SQL Transform, etc.</a:t>
            </a:r>
          </a:p>
          <a:p>
            <a:pPr lvl="1"/>
            <a:endParaRPr lang="en-US" altLang="ko-KR" sz="1600" b="0" dirty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Azure ML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Modeling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Modeling depends on the Domain and Data.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Feature Engineering.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Parameter Tuning.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AutoNum type="alphaLcPeriod"/>
            </a:pP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Resources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</a:rPr>
              <a:t>Getting Started: </a:t>
            </a:r>
            <a:r>
              <a:rPr lang="en-US" altLang="ko-KR" sz="1600" b="0" dirty="0" smtClean="0">
                <a:latin typeface="Yet R" panose="020B0600000101010101" charset="-127"/>
                <a:ea typeface="Yet R" panose="020B0600000101010101" charset="-127"/>
                <a:hlinkClick r:id="rId2"/>
              </a:rPr>
              <a:t>https://studio.azureml.net</a:t>
            </a:r>
            <a:endParaRPr lang="en-US" altLang="ko-KR" sz="1600" b="0" dirty="0" smtClean="0">
              <a:latin typeface="Yet R" panose="020B0600000101010101" charset="-127"/>
              <a:ea typeface="Yet R" panose="020B0600000101010101" charset="-127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Site/ML </a:t>
            </a:r>
            <a:r>
              <a:rPr lang="en-US" sz="1600" dirty="0"/>
              <a:t>Studio/Docs: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azure.microsoft.com/en-us/services/machine-learning/</a:t>
            </a:r>
            <a:endParaRPr lang="en-US" sz="160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Gallery</a:t>
            </a:r>
            <a:r>
              <a:rPr lang="en-US" sz="1600" dirty="0"/>
              <a:t>: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gallery.azureml.net/</a:t>
            </a:r>
            <a:endParaRPr lang="en-US" sz="160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Blog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blogs.technet.com/b/machinelearning/</a:t>
            </a:r>
            <a:endParaRPr lang="en-US" sz="160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err="1" smtClean="0"/>
              <a:t>edX</a:t>
            </a:r>
            <a:r>
              <a:rPr lang="en-US" sz="1600" dirty="0" smtClean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1463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Yet R" panose="020B0600000101010101" charset="-127"/>
                <a:ea typeface="Yet R" panose="020B0600000101010101" charset="-127"/>
              </a:rPr>
              <a:t>Q and A</a:t>
            </a:r>
            <a:endParaRPr lang="ko-KR" altLang="en-US" dirty="0">
              <a:latin typeface="Yet R" panose="020B0600000101010101" charset="-127"/>
              <a:ea typeface="Yet R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- </a:t>
            </a:r>
            <a:fld id="{5582284B-5FC9-4F04-A21C-87CF94294A74}" type="slidenum"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pPr>
                <a:defRPr/>
              </a:pPr>
              <a:t>64</a:t>
            </a:fld>
            <a:r>
              <a:rPr lang="en-US" altLang="ko-KR" smtClean="0">
                <a:latin typeface="Yet R" panose="020B0600000101010101" charset="-127"/>
                <a:ea typeface="Yet R" panose="020B0600000101010101" charset="-127"/>
              </a:rPr>
              <a:t> -</a:t>
            </a:r>
            <a:endParaRPr lang="en-US" altLang="ko-KR">
              <a:latin typeface="Yet R" panose="020B0600000101010101" charset="-127"/>
              <a:ea typeface="Yet R" panose="020B0600000101010101" charset="-127"/>
            </a:endParaRPr>
          </a:p>
        </p:txBody>
      </p:sp>
      <p:graphicFrame>
        <p:nvGraphicFramePr>
          <p:cNvPr id="4" name="개체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93135003"/>
              </p:ext>
            </p:extLst>
          </p:nvPr>
        </p:nvGraphicFramePr>
        <p:xfrm>
          <a:off x="3834397" y="2249859"/>
          <a:ext cx="1660568" cy="241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" name="비트맵 이미지" r:id="rId3" imgW="3847619" imgH="5601482" progId="PBrush">
                  <p:embed/>
                </p:oleObj>
              </mc:Choice>
              <mc:Fallback>
                <p:oleObj name="비트맵 이미지" r:id="rId3" imgW="3847619" imgH="5601482" progId="PBrush">
                  <p:embed/>
                  <p:pic>
                    <p:nvPicPr>
                      <p:cNvPr id="0" name="Picture 8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97" y="2249859"/>
                        <a:ext cx="1660568" cy="2417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8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7" y="76200"/>
            <a:ext cx="9192947" cy="517525"/>
          </a:xfrm>
        </p:spPr>
        <p:txBody>
          <a:bodyPr/>
          <a:lstStyle/>
          <a:p>
            <a:r>
              <a:rPr lang="en-US" altLang="ko-KR" dirty="0"/>
              <a:t>Part I </a:t>
            </a:r>
            <a:r>
              <a:rPr lang="en-US" altLang="ko-KR" dirty="0" smtClean="0"/>
              <a:t>Cortana Analytics Suite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5582284B-5FC9-4F04-A21C-87CF94294A74}" type="slidenum">
              <a:rPr lang="en-US" altLang="ko-KR" smtClean="0"/>
              <a:pPr>
                <a:defRPr/>
              </a:pPr>
              <a:t>6</a:t>
            </a:fld>
            <a:r>
              <a:rPr lang="en-US" altLang="ko-KR" smtClean="0"/>
              <a:t> -</a:t>
            </a: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1346014"/>
            <a:ext cx="9198572" cy="43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I Azure ML Workflow</a:t>
            </a:r>
            <a:endParaRPr lang="ko-KR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22663" y="6575426"/>
            <a:ext cx="2895600" cy="155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- 3 -</a:t>
            </a:r>
            <a:endParaRPr lang="en-US" altLang="ko-K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5725" y="905691"/>
            <a:ext cx="8934995" cy="5638700"/>
            <a:chOff x="182521" y="451262"/>
            <a:chExt cx="11877758" cy="6616090"/>
          </a:xfrm>
        </p:grpSpPr>
        <p:sp>
          <p:nvSpPr>
            <p:cNvPr id="13" name="Rectangle 12"/>
            <p:cNvSpPr/>
            <p:nvPr/>
          </p:nvSpPr>
          <p:spPr>
            <a:xfrm>
              <a:off x="3200401" y="451262"/>
              <a:ext cx="5781040" cy="64067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8829" y="998072"/>
              <a:ext cx="185137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Data </a:t>
              </a:r>
              <a:endParaRPr lang="ru-RU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96793" y="954335"/>
              <a:ext cx="3363946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Azure Machine Learning</a:t>
              </a:r>
              <a:endParaRPr lang="ru-RU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16239" y="954335"/>
              <a:ext cx="2726267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Consumers</a:t>
              </a:r>
              <a:endParaRPr lang="ru-RU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976" y="4149735"/>
              <a:ext cx="2412962" cy="57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Local storage</a:t>
              </a:r>
            </a:p>
            <a:p>
              <a:pPr>
                <a:tabLst>
                  <a:tab pos="263525" algn="l"/>
                </a:tabLst>
              </a:pPr>
              <a:r>
                <a:rPr lang="en-US" b="0" dirty="0" smtClean="0"/>
                <a:t>Upload data from PC</a:t>
              </a:r>
              <a:r>
                <a:rPr lang="ru-RU" b="0" dirty="0" smtClean="0"/>
                <a:t>… </a:t>
              </a:r>
              <a:endParaRPr lang="ru-RU" b="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976" y="2502025"/>
              <a:ext cx="1929336" cy="12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Cloud storage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Azure Storage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Azure Table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Hive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/>
                <a:t>etc</a:t>
              </a:r>
              <a:r>
                <a:rPr lang="en-US" b="0" dirty="0"/>
                <a:t>.</a:t>
              </a:r>
              <a:endParaRPr lang="ru-RU" b="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93845" y="2535373"/>
              <a:ext cx="112217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Excel</a:t>
              </a:r>
              <a:endParaRPr lang="ru-RU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48968" y="4450132"/>
              <a:ext cx="181130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Business Apps</a:t>
              </a:r>
              <a:endParaRPr lang="ru-RU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88666" y="6525664"/>
              <a:ext cx="2871613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/>
                <a:t>Reference</a:t>
              </a:r>
              <a:r>
                <a:rPr lang="en-US" dirty="0" smtClean="0"/>
                <a:t>: </a:t>
              </a:r>
              <a:r>
                <a:rPr lang="en-US" dirty="0" smtClean="0">
                  <a:hlinkClick r:id="rId2"/>
                </a:rPr>
                <a:t>TechEd 2014 </a:t>
              </a:r>
            </a:p>
            <a:p>
              <a:pPr algn="r"/>
              <a:r>
                <a:rPr lang="en-US" dirty="0" smtClean="0">
                  <a:hlinkClick r:id="rId2"/>
                </a:rPr>
                <a:t>Conference</a:t>
              </a:r>
              <a:endParaRPr lang="ru-RU" dirty="0"/>
            </a:p>
          </p:txBody>
        </p:sp>
        <p:sp>
          <p:nvSpPr>
            <p:cNvPr id="22" name="Rectangle 32"/>
            <p:cNvSpPr/>
            <p:nvPr/>
          </p:nvSpPr>
          <p:spPr bwMode="auto">
            <a:xfrm>
              <a:off x="182521" y="6004646"/>
              <a:ext cx="11877758" cy="419341"/>
            </a:xfrm>
            <a:custGeom>
              <a:avLst/>
              <a:gdLst>
                <a:gd name="connsiteX0" fmla="*/ 0 w 11241480"/>
                <a:gd name="connsiteY0" fmla="*/ 0 h 329292"/>
                <a:gd name="connsiteX1" fmla="*/ 11241480 w 11241480"/>
                <a:gd name="connsiteY1" fmla="*/ 0 h 329292"/>
                <a:gd name="connsiteX2" fmla="*/ 11241480 w 11241480"/>
                <a:gd name="connsiteY2" fmla="*/ 329292 h 329292"/>
                <a:gd name="connsiteX3" fmla="*/ 0 w 11241480"/>
                <a:gd name="connsiteY3" fmla="*/ 329292 h 329292"/>
                <a:gd name="connsiteX4" fmla="*/ 0 w 11241480"/>
                <a:gd name="connsiteY4" fmla="*/ 0 h 329292"/>
                <a:gd name="connsiteX0" fmla="*/ 0 w 11241480"/>
                <a:gd name="connsiteY0" fmla="*/ 0 h 329292"/>
                <a:gd name="connsiteX1" fmla="*/ 11241480 w 11241480"/>
                <a:gd name="connsiteY1" fmla="*/ 0 h 329292"/>
                <a:gd name="connsiteX2" fmla="*/ 11229721 w 11241480"/>
                <a:gd name="connsiteY2" fmla="*/ 164646 h 329292"/>
                <a:gd name="connsiteX3" fmla="*/ 11241480 w 11241480"/>
                <a:gd name="connsiteY3" fmla="*/ 329292 h 329292"/>
                <a:gd name="connsiteX4" fmla="*/ 0 w 11241480"/>
                <a:gd name="connsiteY4" fmla="*/ 329292 h 329292"/>
                <a:gd name="connsiteX5" fmla="*/ 0 w 11241480"/>
                <a:gd name="connsiteY5" fmla="*/ 0 h 329292"/>
                <a:gd name="connsiteX0" fmla="*/ 0 w 11417863"/>
                <a:gd name="connsiteY0" fmla="*/ 0 h 329292"/>
                <a:gd name="connsiteX1" fmla="*/ 11241480 w 11417863"/>
                <a:gd name="connsiteY1" fmla="*/ 0 h 329292"/>
                <a:gd name="connsiteX2" fmla="*/ 11417863 w 11417863"/>
                <a:gd name="connsiteY2" fmla="*/ 164646 h 329292"/>
                <a:gd name="connsiteX3" fmla="*/ 11241480 w 11417863"/>
                <a:gd name="connsiteY3" fmla="*/ 329292 h 329292"/>
                <a:gd name="connsiteX4" fmla="*/ 0 w 11417863"/>
                <a:gd name="connsiteY4" fmla="*/ 329292 h 329292"/>
                <a:gd name="connsiteX5" fmla="*/ 0 w 11417863"/>
                <a:gd name="connsiteY5" fmla="*/ 0 h 32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17863" h="329292">
                  <a:moveTo>
                    <a:pt x="0" y="0"/>
                  </a:moveTo>
                  <a:lnTo>
                    <a:pt x="11241480" y="0"/>
                  </a:lnTo>
                  <a:lnTo>
                    <a:pt x="11417863" y="164646"/>
                  </a:lnTo>
                  <a:lnTo>
                    <a:pt x="11241480" y="329292"/>
                  </a:lnTo>
                  <a:lnTo>
                    <a:pt x="0" y="329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013" y="929705"/>
              <a:ext cx="488780" cy="4887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08" y="2535838"/>
              <a:ext cx="780290" cy="7802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924" y="3958310"/>
              <a:ext cx="780290" cy="7802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95" y="4371216"/>
              <a:ext cx="780290" cy="78029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812" y="3958310"/>
              <a:ext cx="445225" cy="4452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406" y="2536803"/>
              <a:ext cx="780290" cy="7802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82521" y="6050541"/>
              <a:ext cx="301788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Business</a:t>
              </a:r>
              <a:r>
                <a:rPr lang="ru-RU" dirty="0" smtClean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problem</a:t>
              </a:r>
              <a:endParaRPr lang="ru-RU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81913" y="6054451"/>
              <a:ext cx="218029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Modeling</a:t>
              </a:r>
              <a:endParaRPr lang="ru-RU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81441" y="6050541"/>
              <a:ext cx="2861064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Business value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81754" y="6042716"/>
              <a:ext cx="2180014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Deployment</a:t>
              </a:r>
              <a:endParaRPr lang="ru-RU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90474" y="2156575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3904" y="4485318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99635" y="3391580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13574" y="3496096"/>
              <a:ext cx="2180290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Azure Marketplace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(Applications store)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72085" y="4584916"/>
              <a:ext cx="2180290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Azure ML Gallery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(community)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81754" y="2231148"/>
              <a:ext cx="2158470" cy="7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ML Web Services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(REST API Services)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81913" y="2143030"/>
              <a:ext cx="2180290" cy="902825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75364" y="2271757"/>
              <a:ext cx="2174083" cy="54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ML Studio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(Web IDE)</a:t>
              </a:r>
              <a:endParaRPr lang="ru-RU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87855" y="3419390"/>
              <a:ext cx="2173265" cy="1996563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81913" y="3425928"/>
              <a:ext cx="2179208" cy="140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Workspace:</a:t>
              </a:r>
            </a:p>
            <a:p>
              <a:pPr>
                <a:tabLst>
                  <a:tab pos="266700" algn="l"/>
                </a:tabLst>
              </a:pPr>
              <a:r>
                <a:rPr lang="en-US" dirty="0" smtClean="0">
                  <a:solidFill>
                    <a:schemeClr val="bg1"/>
                  </a:solidFill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</a:rPr>
                <a:t>Experiments</a:t>
              </a:r>
            </a:p>
            <a:p>
              <a:pPr>
                <a:tabLst>
                  <a:tab pos="266700" algn="l"/>
                </a:tabLst>
              </a:pPr>
              <a:r>
                <a:rPr lang="en-US" dirty="0" smtClean="0">
                  <a:solidFill>
                    <a:schemeClr val="bg1"/>
                  </a:solidFill>
                </a:rPr>
                <a:t>	</a:t>
              </a:r>
              <a:r>
                <a:rPr lang="en-US" b="0" dirty="0" smtClean="0">
                  <a:solidFill>
                    <a:schemeClr val="bg1"/>
                  </a:solidFill>
                </a:rPr>
                <a:t>Datasets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>
                  <a:solidFill>
                    <a:schemeClr val="bg1"/>
                  </a:solidFill>
                </a:rPr>
                <a:t>	Trained models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>
                  <a:solidFill>
                    <a:schemeClr val="bg1"/>
                  </a:solidFill>
                </a:rPr>
                <a:t>	Notebooks</a:t>
              </a:r>
            </a:p>
            <a:p>
              <a:pPr>
                <a:tabLst>
                  <a:tab pos="266700" algn="l"/>
                </a:tabLst>
              </a:pPr>
              <a:r>
                <a:rPr lang="en-US" b="0" dirty="0" smtClean="0">
                  <a:solidFill>
                    <a:schemeClr val="bg1"/>
                  </a:solidFill>
                </a:rPr>
                <a:t>	Access settings</a:t>
              </a:r>
              <a:endParaRPr lang="ru-RU" b="0" dirty="0">
                <a:solidFill>
                  <a:schemeClr val="bg1"/>
                </a:solidFill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2894787" y="2377241"/>
              <a:ext cx="819292" cy="417346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5723909" y="2377241"/>
              <a:ext cx="833197" cy="417346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8662044" y="2377241"/>
              <a:ext cx="689132" cy="402929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09600" y="2096162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Data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45730" y="2148125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Model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80632" y="2149617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API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49" name="Straight Arrow Connector 48"/>
            <p:cNvCxnSpPr>
              <a:endCxn id="42" idx="0"/>
            </p:cNvCxnSpPr>
            <p:nvPr/>
          </p:nvCxnSpPr>
          <p:spPr>
            <a:xfrm flipH="1">
              <a:off x="4671517" y="3042708"/>
              <a:ext cx="13400" cy="38322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590533" y="3061621"/>
              <a:ext cx="1019030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Manage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51" name="Прямая со стрелкой 13"/>
            <p:cNvCxnSpPr/>
            <p:nvPr/>
          </p:nvCxnSpPr>
          <p:spPr>
            <a:xfrm flipV="1">
              <a:off x="5040528" y="3042709"/>
              <a:ext cx="1473046" cy="7901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25"/>
            <p:cNvCxnSpPr>
              <a:endCxn id="37" idx="1"/>
            </p:cNvCxnSpPr>
            <p:nvPr/>
          </p:nvCxnSpPr>
          <p:spPr>
            <a:xfrm>
              <a:off x="5069290" y="3958309"/>
              <a:ext cx="1402795" cy="8974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34"/>
            <p:cNvCxnSpPr>
              <a:stCxn id="33" idx="2"/>
              <a:endCxn id="35" idx="0"/>
            </p:cNvCxnSpPr>
            <p:nvPr/>
          </p:nvCxnSpPr>
          <p:spPr>
            <a:xfrm>
              <a:off x="7580619" y="3059400"/>
              <a:ext cx="9161" cy="3321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Arrow 47"/>
            <p:cNvSpPr/>
            <p:nvPr/>
          </p:nvSpPr>
          <p:spPr>
            <a:xfrm>
              <a:off x="8670764" y="3627038"/>
              <a:ext cx="689132" cy="402929"/>
            </a:xfrm>
            <a:prstGeom prst="rightArrow">
              <a:avLst/>
            </a:prstGeom>
            <a:solidFill>
              <a:schemeClr val="bg1">
                <a:alpha val="67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89352" y="3399414"/>
              <a:ext cx="974029" cy="32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API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7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937" y="76200"/>
            <a:ext cx="9293283" cy="517525"/>
          </a:xfrm>
        </p:spPr>
        <p:txBody>
          <a:bodyPr/>
          <a:lstStyle/>
          <a:p>
            <a:r>
              <a:rPr lang="en-US" altLang="ko-KR" dirty="0"/>
              <a:t>Part I </a:t>
            </a:r>
            <a:r>
              <a:rPr lang="en-US" altLang="ko-KR" dirty="0" smtClean="0"/>
              <a:t>Key Machine Learning Terminology and Concepts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- </a:t>
            </a:r>
            <a:fld id="{CA2352BB-55DD-448D-A8C3-D207F404F17D}" type="slidenum">
              <a:rPr lang="en-US" altLang="ko-KR" smtClean="0"/>
              <a:pPr>
                <a:defRPr/>
              </a:pPr>
              <a:t>8</a:t>
            </a:fld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0000" y="720000"/>
            <a:ext cx="93222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Data exploration: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Process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gathering information about a large and often unstructured data set in order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to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find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characteristics for focused analysis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Data mining refers to automated data exploration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Descriptive analytics: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Process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analyzing a data set in order to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summarize what happened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The vast majority of business analytics – such as sales reports, web metrics, and social network analysis – are descriptive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Predictive analytics: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Process 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of building models from historical or current data in order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to forecast future outcomes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Supervised learning: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Algorithms are trained with labeled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– in other words, data comprised of examples of the answers wanted. For instance, a model that identifies fraudulent credit card use would be trained from a data set in which data points indicating known fraudulent and valid charges were labeled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Unsupervised learning: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Is used on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data with no labels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and </a:t>
            </a:r>
            <a:r>
              <a:rPr lang="en-US" altLang="ko-KR" sz="1600" b="0" dirty="0" smtClean="0">
                <a:solidFill>
                  <a:srgbClr val="3366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the goal is to find relationships in the data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For instance, you might want to find groupings of customer demographics with similar buying habits</a:t>
            </a:r>
            <a:r>
              <a:rPr lang="en-US" altLang="ko-KR" sz="1600" b="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b="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9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b="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bg1"/>
        </a:solidFill>
        <a:ln w="25400" cap="flat" cmpd="dbl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/>
      <a:lstStyle/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86023</TotalTime>
  <Pages>46</Pages>
  <Words>3518</Words>
  <Application>Microsoft Office PowerPoint</Application>
  <PresentationFormat>A4 Paper (210x297 mm)</PresentationFormat>
  <Paragraphs>454</Paragraphs>
  <Slides>65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나눔고딕 Bold</vt:lpstr>
      <vt:lpstr>바탕</vt:lpstr>
      <vt:lpstr>맑은 고딕</vt:lpstr>
      <vt:lpstr>Segoe UI Light</vt:lpstr>
      <vt:lpstr>Segoe UI</vt:lpstr>
      <vt:lpstr>휴먼옛체</vt:lpstr>
      <vt:lpstr>Times New Roman</vt:lpstr>
      <vt:lpstr>Arial</vt:lpstr>
      <vt:lpstr>굴림</vt:lpstr>
      <vt:lpstr>나눔고딕</vt:lpstr>
      <vt:lpstr>휴먼옛체</vt:lpstr>
      <vt:lpstr>Wingdings</vt:lpstr>
      <vt:lpstr>standard</vt:lpstr>
      <vt:lpstr>비트맵 이미지</vt:lpstr>
      <vt:lpstr>Azure ML Tutorial</vt:lpstr>
      <vt:lpstr>What Should You Get Out of This Session?</vt:lpstr>
      <vt:lpstr>Contents</vt:lpstr>
      <vt:lpstr>Part I What is Azure ML(Machine Learning)?</vt:lpstr>
      <vt:lpstr>Part I What is Azure ML(Machine Learning)?</vt:lpstr>
      <vt:lpstr>Part I What is Azure ML(Machine Learning)?</vt:lpstr>
      <vt:lpstr>Part I Cortana Analytics Suite</vt:lpstr>
      <vt:lpstr>Part I Azure ML Workflow</vt:lpstr>
      <vt:lpstr>Part I Key Machine Learning Terminology and Concepts</vt:lpstr>
      <vt:lpstr>Part I Key Machine Learning Terminology and Concepts</vt:lpstr>
      <vt:lpstr>Part I Key Machine Learning Terminology and Concepts</vt:lpstr>
      <vt:lpstr>Part II Azure Machine Learning Studio</vt:lpstr>
      <vt:lpstr>Part II Azure Machine Learning Studio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First Experiment with Azure ML</vt:lpstr>
      <vt:lpstr>Part II Azure ML Algorithm Cheat Sheet</vt:lpstr>
      <vt:lpstr>Part II Azure ML Algorithm Cheat Sheet</vt:lpstr>
      <vt:lpstr>Part III Azure ML Hands-On: Linear regression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Classification</vt:lpstr>
      <vt:lpstr>Part III Azure ML Hands-On: Linear regression example</vt:lpstr>
      <vt:lpstr>Part III Azure ML Hands-On: Linear regression example</vt:lpstr>
      <vt:lpstr>Part III Azure ML Hands-On: Linear regression example</vt:lpstr>
      <vt:lpstr>Part III Azure ML Hands-On: Linear regression example</vt:lpstr>
      <vt:lpstr>Part III Azure ML Hands-On: Linear regression example</vt:lpstr>
      <vt:lpstr>Part III Azure ML Hands-On: Linear regression example</vt:lpstr>
      <vt:lpstr>Part III Azure ML Hands-On: Linear regression example</vt:lpstr>
      <vt:lpstr>Part III Azure ML Hands-On : Linear regression example</vt:lpstr>
      <vt:lpstr>Part III Azure ML Hands-On: Clustering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Hands-On: Grouping wholesale customers</vt:lpstr>
      <vt:lpstr>Part III Azure ML Hands-On : Grouping wholesale customers</vt:lpstr>
      <vt:lpstr>Part III Azure ML Hands-On: Grouping wholesale customers</vt:lpstr>
      <vt:lpstr>Part III Azure ML Hands-On: Grouping wholesale customers</vt:lpstr>
      <vt:lpstr>Part III Azure ML Hands-On: Recommendation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ML: Building the restaurant ratings recommender</vt:lpstr>
      <vt:lpstr>Part III Azure ML Exercises: Classification</vt:lpstr>
      <vt:lpstr>Part III Azure ML Exercises: Clustering</vt:lpstr>
      <vt:lpstr>Part III Azure ML Exercises: Regression</vt:lpstr>
      <vt:lpstr>Part III Azure ML Exercises: Recommendation</vt:lpstr>
      <vt:lpstr>Part IV Lessons and Resources </vt:lpstr>
      <vt:lpstr>Q and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이인규</dc:title>
  <dc:creator>inlee</dc:creator>
  <cp:lastModifiedBy>Ingyu Lee</cp:lastModifiedBy>
  <cp:revision>3601</cp:revision>
  <cp:lastPrinted>2013-11-22T00:32:23Z</cp:lastPrinted>
  <dcterms:created xsi:type="dcterms:W3CDTF">2000-11-25T16:46:52Z</dcterms:created>
  <dcterms:modified xsi:type="dcterms:W3CDTF">2016-04-15T14:07:38Z</dcterms:modified>
</cp:coreProperties>
</file>